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1" r:id="rId3"/>
    <p:sldMasterId id="2147483722" r:id="rId4"/>
    <p:sldMasterId id="2147483723" r:id="rId5"/>
    <p:sldMasterId id="2147483724" r:id="rId6"/>
    <p:sldMasterId id="2147483725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</p:sldIdLst>
  <p:sldSz cy="5143500" cx="9144000"/>
  <p:notesSz cx="6858000" cy="9144000"/>
  <p:embeddedFontLst>
    <p:embeddedFont>
      <p:font typeface="Helvetica Neue"/>
      <p:regular r:id="rId82"/>
      <p:bold r:id="rId83"/>
      <p:italic r:id="rId84"/>
      <p:boldItalic r:id="rId85"/>
    </p:embeddedFont>
    <p:embeddedFont>
      <p:font typeface="Helvetica Neue Light"/>
      <p:regular r:id="rId86"/>
      <p:bold r:id="rId87"/>
      <p:italic r:id="rId88"/>
      <p:boldItalic r:id="rId89"/>
    </p:embeddedFont>
    <p:embeddedFont>
      <p:font typeface="Gill Sans"/>
      <p:regular r:id="rId90"/>
      <p:bold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HelveticaNeue-italic.fntdata"/><Relationship Id="rId83" Type="http://schemas.openxmlformats.org/officeDocument/2006/relationships/font" Target="fonts/HelveticaNeue-bold.fntdata"/><Relationship Id="rId42" Type="http://schemas.openxmlformats.org/officeDocument/2006/relationships/slide" Target="slides/slide33.xml"/><Relationship Id="rId86" Type="http://schemas.openxmlformats.org/officeDocument/2006/relationships/font" Target="fonts/HelveticaNeueLight-regular.fntdata"/><Relationship Id="rId41" Type="http://schemas.openxmlformats.org/officeDocument/2006/relationships/slide" Target="slides/slide32.xml"/><Relationship Id="rId85" Type="http://schemas.openxmlformats.org/officeDocument/2006/relationships/font" Target="fonts/HelveticaNeue-boldItalic.fntdata"/><Relationship Id="rId44" Type="http://schemas.openxmlformats.org/officeDocument/2006/relationships/slide" Target="slides/slide35.xml"/><Relationship Id="rId88" Type="http://schemas.openxmlformats.org/officeDocument/2006/relationships/font" Target="fonts/HelveticaNeueLight-italic.fntdata"/><Relationship Id="rId43" Type="http://schemas.openxmlformats.org/officeDocument/2006/relationships/slide" Target="slides/slide34.xml"/><Relationship Id="rId87" Type="http://schemas.openxmlformats.org/officeDocument/2006/relationships/font" Target="fonts/HelveticaNeueLight-bold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HelveticaNeueLight-boldItalic.fntdata"/><Relationship Id="rId80" Type="http://schemas.openxmlformats.org/officeDocument/2006/relationships/slide" Target="slides/slide71.xml"/><Relationship Id="rId82" Type="http://schemas.openxmlformats.org/officeDocument/2006/relationships/font" Target="fonts/HelveticaNeue-regular.fntdata"/><Relationship Id="rId81" Type="http://schemas.openxmlformats.org/officeDocument/2006/relationships/slide" Target="slides/slide72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font" Target="fonts/GillSans-bold.fntdata"/><Relationship Id="rId90" Type="http://schemas.openxmlformats.org/officeDocument/2006/relationships/font" Target="fonts/GillSans-regular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14145db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d14145db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14145db6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d14145db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d14145db6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d14145db6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14145db6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d14145db6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d6a51040_1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ed6a51040_1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3c581500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03c581500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03c581500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03c581500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3c581500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03c58150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3c581500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03c581500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440e1879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0440e1879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3c581500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03c581500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dbe81d1a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edbe81d1a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3c581500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03c581500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3c581500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03c581500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3c581500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03c581500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03c581500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03c581500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03c581500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03c581500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3c581500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03c581500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03c58150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03c58150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03c581500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03c581500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03c581500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03c581500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3c581500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03c581500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3859ac53529d4c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43859ac53529d4c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03c581500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03c581500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03c58150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03c58150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03c581500_0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03c581500_0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d14145db6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d14145db6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14145db6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d14145db6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d14145db6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d14145db6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14145db6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d14145db6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d14145db6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d14145db6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d14145db6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d14145db6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d14145db6_0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d14145db6_0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440e18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440e18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d14145db6_0_4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d14145db6_0_4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14145db6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1d14145db6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d14145db6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1d14145db6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14145db6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d14145db6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d14145db6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d14145db6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d14145db6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d14145db6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d14145db6_0_4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d14145db6_0_4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d14145db6_0_4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d14145db6_0_4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d14145db6_0_5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d14145db6_0_5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a490b7bb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a490b7bb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d14145db6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d14145db6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2a490b7bb_1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2a490b7bb_1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2a490b7bb_1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2a490b7bb_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2a490b7bb_1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2a490b7bb_1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2a490b7bb_1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2a490b7bb_1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d14145db6_0_5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d14145db6_0_5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2a931c8e3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2a931c8e3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d14145db6_0_5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Google Shape;766;g1d14145db6_0_5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a490b7bb_1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5" name="Google Shape;785;g22a490b7bb_1_3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1d0f44604_38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g21d0f44604_38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14145db6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4" name="Google Shape;844;g1d14145db6_0_6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14145db6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d14145db6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a490b7bb_1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22a490b7bb_1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d14145db6_0_6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Google Shape;906;g1d14145db6_0_6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d14145db6_0_6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9" name="Google Shape;939;g1d14145db6_0_6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d14145db6_0_7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7" name="Google Shape;977;g1d14145db6_0_7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1d0f44604_38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3" name="Google Shape;1023;g21d0f44604_38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1d0f44604_38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Google Shape;1070;g21d0f44604_38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d14145db6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0" name="Google Shape;1120;g1d14145db6_0_7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1d0f44604_38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7" name="Google Shape;1167;g21d0f44604_38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d14145db6_0_8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Google Shape;1217;g1d14145db6_0_8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1d0f44604_38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g21d0f44604_38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14145db6_0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d14145db6_0_3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1d0f44604_38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7" name="Google Shape;1307;g21d0f44604_38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2a6f5c40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8" name="Google Shape;1348;g22a6f5c40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d14145db6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d14145db6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14145db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14145db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14145db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14145db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3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5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5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5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5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5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5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5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5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6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64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6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6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6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6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6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6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6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7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71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7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7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7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5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75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75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60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8.xml"/><Relationship Id="rId3" Type="http://schemas.openxmlformats.org/officeDocument/2006/relationships/hyperlink" Target="mailto:hunkim+ml@gmail.com" TargetMode="External"/><Relationship Id="rId4" Type="http://schemas.openxmlformats.org/officeDocument/2006/relationships/hyperlink" Target="https://github.com/hunkim/DeepLearningZeroToAll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1.png"/><Relationship Id="rId13" Type="http://schemas.openxmlformats.org/officeDocument/2006/relationships/image" Target="../media/image4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7.png"/><Relationship Id="rId15" Type="http://schemas.openxmlformats.org/officeDocument/2006/relationships/image" Target="../media/image49.png"/><Relationship Id="rId1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9.png"/><Relationship Id="rId13" Type="http://schemas.openxmlformats.org/officeDocument/2006/relationships/image" Target="../media/image61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5.png"/><Relationship Id="rId5" Type="http://schemas.openxmlformats.org/officeDocument/2006/relationships/image" Target="../media/image57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9.png"/><Relationship Id="rId13" Type="http://schemas.openxmlformats.org/officeDocument/2006/relationships/image" Target="../media/image61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6" Type="http://schemas.openxmlformats.org/officeDocument/2006/relationships/image" Target="../media/image65.png"/><Relationship Id="rId5" Type="http://schemas.openxmlformats.org/officeDocument/2006/relationships/image" Target="../media/image57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9.png"/><Relationship Id="rId13" Type="http://schemas.openxmlformats.org/officeDocument/2006/relationships/image" Target="../media/image61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6" Type="http://schemas.openxmlformats.org/officeDocument/2006/relationships/image" Target="../media/image65.png"/><Relationship Id="rId5" Type="http://schemas.openxmlformats.org/officeDocument/2006/relationships/image" Target="../media/image57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9.png"/><Relationship Id="rId13" Type="http://schemas.openxmlformats.org/officeDocument/2006/relationships/image" Target="../media/image61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5" Type="http://schemas.openxmlformats.org/officeDocument/2006/relationships/image" Target="../media/image70.png"/><Relationship Id="rId14" Type="http://schemas.openxmlformats.org/officeDocument/2006/relationships/image" Target="../media/image68.png"/><Relationship Id="rId17" Type="http://schemas.openxmlformats.org/officeDocument/2006/relationships/image" Target="../media/image71.png"/><Relationship Id="rId16" Type="http://schemas.openxmlformats.org/officeDocument/2006/relationships/image" Target="../media/image72.png"/><Relationship Id="rId5" Type="http://schemas.openxmlformats.org/officeDocument/2006/relationships/image" Target="../media/image57.png"/><Relationship Id="rId19" Type="http://schemas.openxmlformats.org/officeDocument/2006/relationships/image" Target="../media/image65.png"/><Relationship Id="rId6" Type="http://schemas.openxmlformats.org/officeDocument/2006/relationships/image" Target="../media/image67.png"/><Relationship Id="rId18" Type="http://schemas.openxmlformats.org/officeDocument/2006/relationships/image" Target="../media/image69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73.png"/><Relationship Id="rId15" Type="http://schemas.openxmlformats.org/officeDocument/2006/relationships/image" Target="../media/image68.png"/><Relationship Id="rId14" Type="http://schemas.openxmlformats.org/officeDocument/2006/relationships/image" Target="../media/image61.png"/><Relationship Id="rId17" Type="http://schemas.openxmlformats.org/officeDocument/2006/relationships/image" Target="../media/image72.png"/><Relationship Id="rId16" Type="http://schemas.openxmlformats.org/officeDocument/2006/relationships/image" Target="../media/image70.png"/><Relationship Id="rId5" Type="http://schemas.openxmlformats.org/officeDocument/2006/relationships/image" Target="../media/image57.png"/><Relationship Id="rId19" Type="http://schemas.openxmlformats.org/officeDocument/2006/relationships/image" Target="../media/image74.png"/><Relationship Id="rId6" Type="http://schemas.openxmlformats.org/officeDocument/2006/relationships/image" Target="../media/image67.png"/><Relationship Id="rId18" Type="http://schemas.openxmlformats.org/officeDocument/2006/relationships/image" Target="../media/image69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11" Type="http://schemas.openxmlformats.org/officeDocument/2006/relationships/image" Target="../media/image59.png"/><Relationship Id="rId22" Type="http://schemas.openxmlformats.org/officeDocument/2006/relationships/image" Target="../media/image75.png"/><Relationship Id="rId10" Type="http://schemas.openxmlformats.org/officeDocument/2006/relationships/image" Target="../media/image58.png"/><Relationship Id="rId21" Type="http://schemas.openxmlformats.org/officeDocument/2006/relationships/image" Target="../media/image74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73.png"/><Relationship Id="rId15" Type="http://schemas.openxmlformats.org/officeDocument/2006/relationships/image" Target="../media/image77.png"/><Relationship Id="rId14" Type="http://schemas.openxmlformats.org/officeDocument/2006/relationships/image" Target="../media/image61.png"/><Relationship Id="rId17" Type="http://schemas.openxmlformats.org/officeDocument/2006/relationships/image" Target="../media/image68.png"/><Relationship Id="rId16" Type="http://schemas.openxmlformats.org/officeDocument/2006/relationships/image" Target="../media/image76.png"/><Relationship Id="rId5" Type="http://schemas.openxmlformats.org/officeDocument/2006/relationships/image" Target="../media/image57.png"/><Relationship Id="rId19" Type="http://schemas.openxmlformats.org/officeDocument/2006/relationships/image" Target="../media/image72.png"/><Relationship Id="rId6" Type="http://schemas.openxmlformats.org/officeDocument/2006/relationships/image" Target="../media/image67.png"/><Relationship Id="rId18" Type="http://schemas.openxmlformats.org/officeDocument/2006/relationships/image" Target="../media/image70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21" Type="http://schemas.openxmlformats.org/officeDocument/2006/relationships/image" Target="../media/image75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73.png"/><Relationship Id="rId15" Type="http://schemas.openxmlformats.org/officeDocument/2006/relationships/image" Target="../media/image77.png"/><Relationship Id="rId14" Type="http://schemas.openxmlformats.org/officeDocument/2006/relationships/image" Target="../media/image61.png"/><Relationship Id="rId17" Type="http://schemas.openxmlformats.org/officeDocument/2006/relationships/image" Target="../media/image68.png"/><Relationship Id="rId16" Type="http://schemas.openxmlformats.org/officeDocument/2006/relationships/image" Target="../media/image76.png"/><Relationship Id="rId5" Type="http://schemas.openxmlformats.org/officeDocument/2006/relationships/image" Target="../media/image57.png"/><Relationship Id="rId19" Type="http://schemas.openxmlformats.org/officeDocument/2006/relationships/image" Target="../media/image72.png"/><Relationship Id="rId6" Type="http://schemas.openxmlformats.org/officeDocument/2006/relationships/image" Target="../media/image67.png"/><Relationship Id="rId18" Type="http://schemas.openxmlformats.org/officeDocument/2006/relationships/image" Target="../media/image70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1.png"/><Relationship Id="rId13" Type="http://schemas.openxmlformats.org/officeDocument/2006/relationships/image" Target="../media/image72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5" Type="http://schemas.openxmlformats.org/officeDocument/2006/relationships/image" Target="../media/image75.png"/><Relationship Id="rId14" Type="http://schemas.openxmlformats.org/officeDocument/2006/relationships/image" Target="../media/image69.png"/><Relationship Id="rId17" Type="http://schemas.openxmlformats.org/officeDocument/2006/relationships/image" Target="../media/image65.png"/><Relationship Id="rId16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1.png"/><Relationship Id="rId13" Type="http://schemas.openxmlformats.org/officeDocument/2006/relationships/image" Target="../media/image72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5" Type="http://schemas.openxmlformats.org/officeDocument/2006/relationships/image" Target="../media/image75.png"/><Relationship Id="rId14" Type="http://schemas.openxmlformats.org/officeDocument/2006/relationships/image" Target="../media/image69.png"/><Relationship Id="rId17" Type="http://schemas.openxmlformats.org/officeDocument/2006/relationships/image" Target="../media/image65.png"/><Relationship Id="rId16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1.png"/><Relationship Id="rId13" Type="http://schemas.openxmlformats.org/officeDocument/2006/relationships/image" Target="../media/image72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62.png"/><Relationship Id="rId15" Type="http://schemas.openxmlformats.org/officeDocument/2006/relationships/image" Target="../media/image75.png"/><Relationship Id="rId14" Type="http://schemas.openxmlformats.org/officeDocument/2006/relationships/image" Target="../media/image69.png"/><Relationship Id="rId17" Type="http://schemas.openxmlformats.org/officeDocument/2006/relationships/image" Target="../media/image65.png"/><Relationship Id="rId16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hub.com/hunkim/DeepLearningZeroToAl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github.com/hunkim/DeepLearningZeroToAll/blob/master/lab-09-2-xor-nn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07" name="Google Shape;307;p8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8" name="Google Shape;308;p8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09" name="Google Shape;309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80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11" name="Google Shape;311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9"/>
          <p:cNvSpPr txBox="1"/>
          <p:nvPr>
            <p:ph type="title"/>
          </p:nvPr>
        </p:nvSpPr>
        <p:spPr>
          <a:xfrm>
            <a:off x="3238212" y="3875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85" name="Google Shape;385;p89"/>
          <p:cNvSpPr txBox="1"/>
          <p:nvPr/>
        </p:nvSpPr>
        <p:spPr>
          <a:xfrm>
            <a:off x="0" y="0"/>
            <a:ext cx="763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89"/>
          <p:cNvSpPr txBox="1"/>
          <p:nvPr/>
        </p:nvSpPr>
        <p:spPr>
          <a:xfrm>
            <a:off x="6756550" y="1856525"/>
            <a:ext cx="1866600" cy="281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89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  <a:endParaRPr/>
          </a:p>
        </p:txBody>
      </p:sp>
      <p:sp>
        <p:nvSpPr>
          <p:cNvPr id="393" name="Google Shape;393;p90"/>
          <p:cNvSpPr txBox="1"/>
          <p:nvPr/>
        </p:nvSpPr>
        <p:spPr>
          <a:xfrm>
            <a:off x="0" y="1349275"/>
            <a:ext cx="68175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90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[2,10], [10,1]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[[ 0.00358802]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[ 0.99366933]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[ 0.99204296]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[ 0.0095663 ]]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</p:txBody>
      </p:sp>
      <p:sp>
        <p:nvSpPr>
          <p:cNvPr id="395" name="Google Shape;395;p90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396" name="Google Shape;3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" y="3464175"/>
            <a:ext cx="5519001" cy="11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9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1"/>
          <p:cNvSpPr txBox="1"/>
          <p:nvPr>
            <p:ph type="title"/>
          </p:nvPr>
        </p:nvSpPr>
        <p:spPr>
          <a:xfrm>
            <a:off x="-8200" y="133950"/>
            <a:ext cx="6046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  <a:endParaRPr/>
          </a:p>
        </p:txBody>
      </p:sp>
      <p:sp>
        <p:nvSpPr>
          <p:cNvPr id="403" name="Google Shape;403;p91"/>
          <p:cNvSpPr txBox="1"/>
          <p:nvPr/>
        </p:nvSpPr>
        <p:spPr>
          <a:xfrm>
            <a:off x="0" y="1343550"/>
            <a:ext cx="74769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91"/>
          <p:cNvSpPr txBox="1"/>
          <p:nvPr/>
        </p:nvSpPr>
        <p:spPr>
          <a:xfrm>
            <a:off x="6038525" y="1924650"/>
            <a:ext cx="1465800" cy="2871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 7.80e-04]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9.99e-01]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9.98e-01]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 1.55e-03]]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[ 1.]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[ 0.]]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 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91"/>
          <p:cNvSpPr txBox="1"/>
          <p:nvPr/>
        </p:nvSpPr>
        <p:spPr>
          <a:xfrm>
            <a:off x="7589175" y="1929600"/>
            <a:ext cx="1465800" cy="287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406" name="Google Shape;4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00" y="133950"/>
            <a:ext cx="2901775" cy="16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9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413" name="Google Shape;413;p92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</p:txBody>
      </p:sp>
      <p:pic>
        <p:nvPicPr>
          <p:cNvPr id="414" name="Google Shape;41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XOR NN</a:t>
            </a:r>
            <a:endParaRPr/>
          </a:p>
        </p:txBody>
      </p:sp>
      <p:sp>
        <p:nvSpPr>
          <p:cNvPr id="420" name="Google Shape;420;p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1" name="Google Shape;421;p9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22" name="Google Shape;422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9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24" name="Google Shape;42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430" name="Google Shape;430;p94"/>
          <p:cNvSpPr txBox="1"/>
          <p:nvPr>
            <p:ph idx="1" type="body"/>
          </p:nvPr>
        </p:nvSpPr>
        <p:spPr>
          <a:xfrm>
            <a:off x="465209" y="123472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sp>
        <p:nvSpPr>
          <p:cNvPr id="431" name="Google Shape;431;p94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  <p:pic>
        <p:nvPicPr>
          <p:cNvPr id="432" name="Google Shape;4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358" y="1548650"/>
            <a:ext cx="4949277" cy="25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5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sp>
        <p:nvSpPr>
          <p:cNvPr id="438" name="Google Shape;438;p95"/>
          <p:cNvSpPr txBox="1"/>
          <p:nvPr/>
        </p:nvSpPr>
        <p:spPr>
          <a:xfrm>
            <a:off x="706725" y="1204400"/>
            <a:ext cx="91095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9400 0.0151413 [array([[ 6.21692038,  6.05913448],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[-6.33773184, -5.75189114]], dtype=float32), array([[ 9.93581772],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[-9.43034935]],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9500 0.014909 [array([[ 6.22498751,  6.07049847],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[-6.34637976, -5.76352596]], dtype=float32), array([[ 9.96414757],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[-9.45942593]],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9600 0.0146836 [array([[ 6.23292685,  6.08166742],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[-6.35489035, -5.77496052]], dtype=float32), array([[ 9.99207973],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[-9.48807526]],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9700 0.0144647 [array([[ 6.24074268,  6.09264851],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[-6.36326933, -5.78619957]], dtype=float32), array([[ 10.01962471],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-9.51631165]],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9800 0.0142521 [array([[ 6.24843407,  6.10344648],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[-6.37151814, -5.79724932]], dtype=float32), array([[ 10.04679298],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-9.54414845]],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9900 0.0140456 [array([[ 6.25601053,  6.11406422],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[-6.3796401 , -5.80811596]], dtype=float32), array([[ 10.07359505],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-9.57159519]], dtype=float32)]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10000 0.0138448 [array([[ 6.26347113,  6.12451124],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[-6.38764334, -5.81880617]], dtype=float32), array([[ 10.10004139],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[ -9.59866238]], dtype=float32)]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444" name="Google Shape;44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39" y="1234725"/>
            <a:ext cx="7341524" cy="37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7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450" name="Google Shape;450;p97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1" name="Google Shape;4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461" name="Google Shape;461;p98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2" name="Google Shape;4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1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318" name="Google Shape;318;p81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396" y="1419750"/>
            <a:ext cx="2650350" cy="2059501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9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(multi-dimensional tensors)</a:t>
            </a:r>
            <a:endParaRPr/>
          </a:p>
        </p:txBody>
      </p:sp>
      <p:sp>
        <p:nvSpPr>
          <p:cNvPr id="469" name="Google Shape;469;p99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99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0"/>
          <p:cNvSpPr txBox="1"/>
          <p:nvPr>
            <p:ph type="title"/>
          </p:nvPr>
        </p:nvSpPr>
        <p:spPr>
          <a:xfrm>
            <a:off x="-41845" y="0"/>
            <a:ext cx="5465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476" name="Google Shape;476;p10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7" name="Google Shape;47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40" y="0"/>
            <a:ext cx="25168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00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484" name="Google Shape;484;p101"/>
          <p:cNvSpPr txBox="1"/>
          <p:nvPr/>
        </p:nvSpPr>
        <p:spPr>
          <a:xfrm>
            <a:off x="497100" y="1653625"/>
            <a:ext cx="86553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" sz="2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01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2"/>
          <p:cNvSpPr txBox="1"/>
          <p:nvPr>
            <p:ph type="title"/>
          </p:nvPr>
        </p:nvSpPr>
        <p:spPr>
          <a:xfrm>
            <a:off x="144212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493" name="Google Shape;493;p10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4" name="Google Shape;4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0" y="519925"/>
            <a:ext cx="425450" cy="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02"/>
          <p:cNvSpPr txBox="1"/>
          <p:nvPr/>
        </p:nvSpPr>
        <p:spPr>
          <a:xfrm>
            <a:off x="4277100" y="4865425"/>
            <a:ext cx="5375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501" name="Google Shape;501;p103"/>
          <p:cNvSpPr txBox="1"/>
          <p:nvPr>
            <p:ph idx="1" type="body"/>
          </p:nvPr>
        </p:nvSpPr>
        <p:spPr>
          <a:xfrm>
            <a:off x="1437150" y="1298575"/>
            <a:ext cx="62697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103"/>
          <p:cNvSpPr txBox="1"/>
          <p:nvPr/>
        </p:nvSpPr>
        <p:spPr>
          <a:xfrm>
            <a:off x="2083100" y="2556525"/>
            <a:ext cx="49779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3" name="Google Shape;50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900" y="521950"/>
            <a:ext cx="4871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509" name="Google Shape;509;p104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10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1" name="Google Shape;511;p10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2" name="Google Shape;51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25" y="598138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75" y="152400"/>
            <a:ext cx="73514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6"/>
          <p:cNvSpPr txBox="1"/>
          <p:nvPr>
            <p:ph type="title"/>
          </p:nvPr>
        </p:nvSpPr>
        <p:spPr>
          <a:xfrm>
            <a:off x="-8250" y="-152400"/>
            <a:ext cx="5889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106"/>
          <p:cNvSpPr txBox="1"/>
          <p:nvPr/>
        </p:nvSpPr>
        <p:spPr>
          <a:xfrm>
            <a:off x="4684125" y="242200"/>
            <a:ext cx="36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7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sp>
        <p:nvSpPr>
          <p:cNvPr id="530" name="Google Shape;530;p107"/>
          <p:cNvSpPr txBox="1"/>
          <p:nvPr>
            <p:ph idx="1" type="body"/>
          </p:nvPr>
        </p:nvSpPr>
        <p:spPr>
          <a:xfrm>
            <a:off x="322975" y="612300"/>
            <a:ext cx="8533500" cy="22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 sz="1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  <a:endParaRPr sz="16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" sz="1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1" name="Google Shape;53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9" y="2905552"/>
            <a:ext cx="5266048" cy="21972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8"/>
          <p:cNvSpPr txBox="1"/>
          <p:nvPr>
            <p:ph type="title"/>
          </p:nvPr>
        </p:nvSpPr>
        <p:spPr>
          <a:xfrm>
            <a:off x="-8250" y="-152401"/>
            <a:ext cx="91605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 runs</a:t>
            </a:r>
            <a:endParaRPr/>
          </a:p>
        </p:txBody>
      </p:sp>
      <p:pic>
        <p:nvPicPr>
          <p:cNvPr id="537" name="Google Shape;53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88" y="706375"/>
            <a:ext cx="7504629" cy="42700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9-1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324" name="Google Shape;324;p82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25" name="Google Shape;325;p82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26" name="Google Shape;326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8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28" name="Google Shape;328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9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43" name="Google Shape;543;p109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" sz="1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4" name="Google Shape;54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4811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1431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3502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2117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106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</a:t>
            </a:r>
            <a:endParaRPr/>
          </a:p>
        </p:txBody>
      </p:sp>
      <p:sp>
        <p:nvSpPr>
          <p:cNvPr id="554" name="Google Shape;554;p110"/>
          <p:cNvSpPr txBox="1"/>
          <p:nvPr>
            <p:ph idx="1" type="body"/>
          </p:nvPr>
        </p:nvSpPr>
        <p:spPr>
          <a:xfrm>
            <a:off x="180200" y="1460002"/>
            <a:ext cx="87834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Wide and Deep NN for MNIST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 tensorboard </a:t>
            </a:r>
            <a:endParaRPr sz="2400"/>
          </a:p>
        </p:txBody>
      </p:sp>
      <p:pic>
        <p:nvPicPr>
          <p:cNvPr id="555" name="Google Shape;55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7175" y="2893723"/>
            <a:ext cx="3281100" cy="1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</a:t>
            </a:r>
            <a:r>
              <a:rPr lang="en"/>
              <a:t>9-2-E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" sz="2700"/>
              <a:t>MNIST</a:t>
            </a:r>
            <a:endParaRPr/>
          </a:p>
        </p:txBody>
      </p:sp>
      <p:sp>
        <p:nvSpPr>
          <p:cNvPr id="561" name="Google Shape;561;p111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62" name="Google Shape;562;p11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63" name="Google Shape;563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11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65" name="Google Shape;565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12"/>
          <p:cNvSpPr txBox="1"/>
          <p:nvPr>
            <p:ph type="title"/>
          </p:nvPr>
        </p:nvSpPr>
        <p:spPr>
          <a:xfrm>
            <a:off x="1149313" y="832307"/>
            <a:ext cx="68454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Visualizing your Deep learning using TensorBoard (TensorFlow) </a:t>
            </a:r>
            <a:endParaRPr/>
          </a:p>
        </p:txBody>
      </p:sp>
      <p:sp>
        <p:nvSpPr>
          <p:cNvPr id="571" name="Google Shape;571;p112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577" name="Google Shape;577;p113"/>
          <p:cNvSpPr txBox="1"/>
          <p:nvPr>
            <p:ph idx="1" type="body"/>
          </p:nvPr>
        </p:nvSpPr>
        <p:spPr>
          <a:xfrm>
            <a:off x="907934" y="1227976"/>
            <a:ext cx="4425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pic>
        <p:nvPicPr>
          <p:cNvPr id="578" name="Google Shape;57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176" y="1619399"/>
            <a:ext cx="4350300" cy="23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13"/>
          <p:cNvSpPr/>
          <p:nvPr/>
        </p:nvSpPr>
        <p:spPr>
          <a:xfrm>
            <a:off x="3581175" y="4861175"/>
            <a:ext cx="5526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4"/>
          <p:cNvSpPr txBox="1"/>
          <p:nvPr>
            <p:ph type="title"/>
          </p:nvPr>
        </p:nvSpPr>
        <p:spPr>
          <a:xfrm>
            <a:off x="-8188" y="144492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pic>
        <p:nvPicPr>
          <p:cNvPr id="585" name="Google Shape;58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44" y="1536928"/>
            <a:ext cx="7789800" cy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591" name="Google Shape;59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296" y="1492846"/>
            <a:ext cx="5119500" cy="27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597" name="Google Shape;597;p116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8" name="Google Shape;59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Image Input</a:t>
            </a:r>
            <a:endParaRPr/>
          </a:p>
        </p:txBody>
      </p:sp>
      <p:sp>
        <p:nvSpPr>
          <p:cNvPr id="608" name="Google Shape;608;p117"/>
          <p:cNvSpPr txBox="1"/>
          <p:nvPr/>
        </p:nvSpPr>
        <p:spPr>
          <a:xfrm>
            <a:off x="1609700" y="809925"/>
            <a:ext cx="59247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Image input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x_image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9" name="Google Shape;60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500" y="2047124"/>
            <a:ext cx="5691098" cy="27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550" y="851892"/>
            <a:ext cx="2766800" cy="240463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Histogram (multi-</a:t>
            </a:r>
            <a:r>
              <a:rPr lang="en"/>
              <a:t>dimensional</a:t>
            </a:r>
            <a:r>
              <a:rPr lang="en"/>
              <a:t> tensors)</a:t>
            </a:r>
            <a:endParaRPr/>
          </a:p>
        </p:txBody>
      </p:sp>
      <p:sp>
        <p:nvSpPr>
          <p:cNvPr id="616" name="Google Shape;616;p118"/>
          <p:cNvSpPr txBox="1"/>
          <p:nvPr/>
        </p:nvSpPr>
        <p:spPr>
          <a:xfrm>
            <a:off x="364975" y="1283225"/>
            <a:ext cx="66144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tf.get_variable(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tf.nn.relu(tf.matmul(X,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L1 = tf.nn.dropout(L1,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tf.summary.histogram(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7" name="Google Shape;61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50" y="3038750"/>
            <a:ext cx="2766800" cy="2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34" name="Google Shape;3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5550"/>
            <a:ext cx="8763316" cy="6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46400"/>
            <a:ext cx="8763324" cy="62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57944"/>
            <a:ext cx="8839201" cy="6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213225"/>
            <a:ext cx="8813102" cy="6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32175"/>
            <a:ext cx="876332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600" y="1432175"/>
            <a:ext cx="4314185" cy="6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Scalar tensors</a:t>
            </a:r>
            <a:endParaRPr/>
          </a:p>
        </p:txBody>
      </p:sp>
      <p:sp>
        <p:nvSpPr>
          <p:cNvPr id="623" name="Google Shape;623;p119"/>
          <p:cNvSpPr txBox="1"/>
          <p:nvPr/>
        </p:nvSpPr>
        <p:spPr>
          <a:xfrm>
            <a:off x="2201450" y="1268150"/>
            <a:ext cx="4950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</a:t>
            </a:r>
            <a:r>
              <a:rPr lang="en" sz="20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scalar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2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4" name="Google Shape;62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800" y="2231400"/>
            <a:ext cx="5011401" cy="27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r>
              <a:rPr lang="en"/>
              <a:t>hierarchy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630" name="Google Shape;630;p120"/>
          <p:cNvSpPr txBox="1"/>
          <p:nvPr/>
        </p:nvSpPr>
        <p:spPr>
          <a:xfrm>
            <a:off x="0" y="1014500"/>
            <a:ext cx="8836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b1 = tf.Variable(tf.random_normal([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tf.nn.relu(tf.matmul(X, W1) +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L1 = tf.nn.dropout(L1,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tf.summary.histogram(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'layer2'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'layer3'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'layer4'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'layer5'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1" name="Google Shape;63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50" y="1951013"/>
            <a:ext cx="4490775" cy="22558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637" name="Google Shape;637;p121"/>
          <p:cNvSpPr txBox="1"/>
          <p:nvPr/>
        </p:nvSpPr>
        <p:spPr>
          <a:xfrm>
            <a:off x="497100" y="1653625"/>
            <a:ext cx="82986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8" name="Google Shape;63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25" y="274073"/>
            <a:ext cx="467493" cy="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25" y="814400"/>
            <a:ext cx="467500" cy="46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645" name="Google Shape;645;p122"/>
          <p:cNvSpPr txBox="1"/>
          <p:nvPr/>
        </p:nvSpPr>
        <p:spPr>
          <a:xfrm>
            <a:off x="375375" y="1876825"/>
            <a:ext cx="8664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651" name="Google Shape;651;p123"/>
          <p:cNvSpPr txBox="1"/>
          <p:nvPr>
            <p:ph idx="1" type="body"/>
          </p:nvPr>
        </p:nvSpPr>
        <p:spPr>
          <a:xfrm>
            <a:off x="1244400" y="1291675"/>
            <a:ext cx="6655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23"/>
          <p:cNvSpPr txBox="1"/>
          <p:nvPr/>
        </p:nvSpPr>
        <p:spPr>
          <a:xfrm>
            <a:off x="1645250" y="2556525"/>
            <a:ext cx="5853600" cy="16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 sz="21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2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658" name="Google Shape;658;p124"/>
          <p:cNvSpPr txBox="1"/>
          <p:nvPr>
            <p:ph idx="1" type="body"/>
          </p:nvPr>
        </p:nvSpPr>
        <p:spPr>
          <a:xfrm>
            <a:off x="147000" y="1322100"/>
            <a:ext cx="8866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24"/>
          <p:cNvSpPr txBox="1"/>
          <p:nvPr/>
        </p:nvSpPr>
        <p:spPr>
          <a:xfrm>
            <a:off x="273900" y="2414475"/>
            <a:ext cx="8739900" cy="121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ssh -L </a:t>
            </a:r>
            <a:r>
              <a:rPr lang="en" sz="2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:127.0.0.1:</a:t>
            </a:r>
            <a:r>
              <a:rPr lang="en" sz="21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0" name="Google Shape;660;p124"/>
          <p:cNvSpPr txBox="1"/>
          <p:nvPr/>
        </p:nvSpPr>
        <p:spPr>
          <a:xfrm>
            <a:off x="1411800" y="3905800"/>
            <a:ext cx="63204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" sz="28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Multiple</a:t>
            </a:r>
            <a:r>
              <a:rPr lang="en"/>
              <a:t> runs</a:t>
            </a:r>
            <a:endParaRPr/>
          </a:p>
        </p:txBody>
      </p:sp>
      <p:sp>
        <p:nvSpPr>
          <p:cNvPr id="666" name="Google Shape;666;p125"/>
          <p:cNvSpPr txBox="1"/>
          <p:nvPr>
            <p:ph idx="1" type="body"/>
          </p:nvPr>
        </p:nvSpPr>
        <p:spPr>
          <a:xfrm>
            <a:off x="902900" y="1094500"/>
            <a:ext cx="79536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0" i="0" lang="en" sz="2100" u="none" cap="none" strike="noStrike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/run1</a:t>
            </a:r>
            <a:endParaRPr b="0" i="0" sz="2100" u="none" cap="none" strike="noStrike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/tmp/mnist_logs/run2</a:t>
            </a:r>
            <a:endParaRPr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tf.summary.FileWriter(“</a:t>
            </a:r>
            <a:r>
              <a:rPr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/tmp/mnist_logs/run1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/tmp/mnist_logs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7" name="Google Shape;66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50" y="3134800"/>
            <a:ext cx="8303400" cy="2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26"/>
          <p:cNvSpPr txBox="1"/>
          <p:nvPr>
            <p:ph type="title"/>
          </p:nvPr>
        </p:nvSpPr>
        <p:spPr>
          <a:xfrm>
            <a:off x="5939776" y="1024350"/>
            <a:ext cx="312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673" name="Google Shape;673;p126"/>
          <p:cNvSpPr txBox="1"/>
          <p:nvPr>
            <p:ph idx="1" type="body"/>
          </p:nvPr>
        </p:nvSpPr>
        <p:spPr>
          <a:xfrm>
            <a:off x="1004350" y="198550"/>
            <a:ext cx="6918900" cy="46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'layer1'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tf.summary.image(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x_image,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tf.summary.histogram(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tf.summary.scalar(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"loss"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sess.run([summary, optimizer],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14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--logdir=/tmp/mnist_logs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4" name="Google Shape;67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0" y="16335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0" y="2219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197825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3364100"/>
            <a:ext cx="357425" cy="36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700" y="4286825"/>
            <a:ext cx="357425" cy="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9-</a:t>
            </a:r>
            <a:r>
              <a:rPr lang="en"/>
              <a:t>3 (optional)</a:t>
            </a:r>
            <a:r>
              <a:rPr lang="en"/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NN Backpropagation</a:t>
            </a:r>
            <a:endParaRPr/>
          </a:p>
        </p:txBody>
      </p:sp>
      <p:sp>
        <p:nvSpPr>
          <p:cNvPr id="684" name="Google Shape;684;p127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85" name="Google Shape;685;p127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86" name="Google Shape;686;p1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Google Shape;687;p12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88" name="Google Shape;688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8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94" name="Google Shape;69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XOR d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  <a:endParaRPr/>
          </a:p>
        </p:txBody>
      </p:sp>
      <p:sp>
        <p:nvSpPr>
          <p:cNvPr id="345" name="Google Shape;345;p84"/>
          <p:cNvSpPr txBox="1"/>
          <p:nvPr/>
        </p:nvSpPr>
        <p:spPr>
          <a:xfrm>
            <a:off x="162325" y="3327325"/>
            <a:ext cx="89817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6" name="Google Shape;3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63" y="1412813"/>
            <a:ext cx="562927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4"/>
          <p:cNvSpPr txBox="1"/>
          <p:nvPr/>
        </p:nvSpPr>
        <p:spPr>
          <a:xfrm>
            <a:off x="4104200" y="4514700"/>
            <a:ext cx="50928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http://templ25.mandaringardencity.com/xor-gate-truth-table-2/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How to train?</a:t>
            </a:r>
            <a:endParaRPr/>
          </a:p>
        </p:txBody>
      </p:sp>
      <p:grpSp>
        <p:nvGrpSpPr>
          <p:cNvPr id="711" name="Google Shape;711;p129"/>
          <p:cNvGrpSpPr/>
          <p:nvPr/>
        </p:nvGrpSpPr>
        <p:grpSpPr>
          <a:xfrm>
            <a:off x="327600" y="2189388"/>
            <a:ext cx="7727205" cy="1379250"/>
            <a:chOff x="0" y="0"/>
            <a:chExt cx="20605880" cy="3678000"/>
          </a:xfrm>
        </p:grpSpPr>
        <p:pic>
          <p:nvPicPr>
            <p:cNvPr id="712" name="Google Shape;712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129"/>
          <p:cNvSpPr/>
          <p:nvPr/>
        </p:nvSpPr>
        <p:spPr>
          <a:xfrm>
            <a:off x="312737" y="1866900"/>
            <a:ext cx="7323000" cy="4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  <a:endParaRPr/>
          </a:p>
        </p:txBody>
      </p:sp>
      <p:pic>
        <p:nvPicPr>
          <p:cNvPr descr="pasted-image.pdf" id="722" name="Google Shape;72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976" y="2240235"/>
            <a:ext cx="3804000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59" y="35886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55" y="1419816"/>
            <a:ext cx="1911682" cy="6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31"/>
          <p:cNvSpPr txBox="1"/>
          <p:nvPr/>
        </p:nvSpPr>
        <p:spPr>
          <a:xfrm>
            <a:off x="529875" y="3007622"/>
            <a:ext cx="8084100" cy="1125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5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0" name="Google Shape;73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88" y="8194"/>
            <a:ext cx="4387022" cy="25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31"/>
          <p:cNvSpPr txBox="1"/>
          <p:nvPr>
            <p:ph type="title"/>
          </p:nvPr>
        </p:nvSpPr>
        <p:spPr>
          <a:xfrm>
            <a:off x="420441" y="-323259"/>
            <a:ext cx="7204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5600"/>
              <a:t>Tensorflow </a:t>
            </a:r>
            <a:endParaRPr sz="5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“Yes you should understand backprop”</a:t>
            </a:r>
            <a:endParaRPr/>
          </a:p>
        </p:txBody>
      </p:sp>
      <p:sp>
        <p:nvSpPr>
          <p:cNvPr id="737" name="Google Shape;737;p132"/>
          <p:cNvSpPr txBox="1"/>
          <p:nvPr/>
        </p:nvSpPr>
        <p:spPr>
          <a:xfrm>
            <a:off x="4652803" y="4697963"/>
            <a:ext cx="44913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" sz="900"/>
              <a:t> </a:t>
            </a:r>
            <a:endParaRPr sz="900"/>
          </a:p>
        </p:txBody>
      </p:sp>
      <p:sp>
        <p:nvSpPr>
          <p:cNvPr id="738" name="Google Shape;738;p132"/>
          <p:cNvSpPr txBox="1"/>
          <p:nvPr>
            <p:ph idx="1" type="body"/>
          </p:nvPr>
        </p:nvSpPr>
        <p:spPr>
          <a:xfrm>
            <a:off x="180206" y="1345707"/>
            <a:ext cx="8783400" cy="3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/>
              <a:t>“If </a:t>
            </a:r>
            <a:r>
              <a:rPr lang="en" sz="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/>
              <a:t>you try to ignore how it works under the hood because </a:t>
            </a:r>
            <a:r>
              <a:rPr i="1" lang="en"/>
              <a:t>TensorFlow automagically makes my networks learn</a:t>
            </a:r>
            <a:r>
              <a:rPr lang="en"/>
              <a:t>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not be ready to wrestle with the dangers it presents”</a:t>
            </a:r>
            <a:endParaRPr/>
          </a:p>
          <a:p>
            <a:pPr indent="-3175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-"/>
            </a:pPr>
            <a:r>
              <a:rPr lang="en"/>
              <a:t>“You will be much less effective at building and debugging neural networks.”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“The good news is that backpropagation is not that difficult to understand”</a:t>
            </a:r>
            <a:endParaRPr/>
          </a:p>
          <a:p>
            <a:pPr indent="-2921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en"/>
              <a:t>“if presented properly.”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4462" y="907431"/>
            <a:ext cx="5862600" cy="40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81" y="2614613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33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133"/>
          <p:cNvSpPr/>
          <p:nvPr/>
        </p:nvSpPr>
        <p:spPr>
          <a:xfrm>
            <a:off x="5715000" y="4229100"/>
            <a:ext cx="3609300" cy="11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133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48" name="Google Shape;748;p133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49" name="Google Shape;749;p133"/>
          <p:cNvSpPr txBox="1"/>
          <p:nvPr/>
        </p:nvSpPr>
        <p:spPr>
          <a:xfrm>
            <a:off x="1667888" y="3559603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50" name="Google Shape;750;p133"/>
          <p:cNvSpPr/>
          <p:nvPr/>
        </p:nvSpPr>
        <p:spPr>
          <a:xfrm>
            <a:off x="351075" y="2692125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33"/>
          <p:cNvSpPr/>
          <p:nvPr/>
        </p:nvSpPr>
        <p:spPr>
          <a:xfrm>
            <a:off x="3081825" y="350475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33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106" y="1928838"/>
            <a:ext cx="2465400" cy="1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34"/>
          <p:cNvSpPr/>
          <p:nvPr/>
        </p:nvSpPr>
        <p:spPr>
          <a:xfrm>
            <a:off x="6265478" y="685409"/>
            <a:ext cx="308400" cy="64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134"/>
          <p:cNvSpPr txBox="1"/>
          <p:nvPr>
            <p:ph type="title"/>
          </p:nvPr>
        </p:nvSpPr>
        <p:spPr>
          <a:xfrm>
            <a:off x="-8200" y="133948"/>
            <a:ext cx="9160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760" name="Google Shape;760;p134"/>
          <p:cNvSpPr/>
          <p:nvPr/>
        </p:nvSpPr>
        <p:spPr>
          <a:xfrm>
            <a:off x="6335293" y="4851813"/>
            <a:ext cx="2966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761" name="Google Shape;761;p134"/>
          <p:cNvSpPr txBox="1"/>
          <p:nvPr/>
        </p:nvSpPr>
        <p:spPr>
          <a:xfrm>
            <a:off x="4409613" y="2873828"/>
            <a:ext cx="229500" cy="17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endParaRPr sz="1400"/>
          </a:p>
        </p:txBody>
      </p:sp>
      <p:sp>
        <p:nvSpPr>
          <p:cNvPr id="762" name="Google Shape;762;p134"/>
          <p:cNvSpPr/>
          <p:nvPr/>
        </p:nvSpPr>
        <p:spPr>
          <a:xfrm>
            <a:off x="3092800" y="2006350"/>
            <a:ext cx="24654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34"/>
          <p:cNvSpPr/>
          <p:nvPr/>
        </p:nvSpPr>
        <p:spPr>
          <a:xfrm>
            <a:off x="6327475" y="1584400"/>
            <a:ext cx="1020000" cy="57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8" name="Google Shape;768;p135"/>
          <p:cNvCxnSpPr>
            <a:stCxn id="769" idx="3"/>
            <a:endCxn id="7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0" name="Google Shape;770;p13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71" name="Google Shape;771;p135"/>
          <p:cNvCxnSpPr>
            <a:stCxn id="770" idx="6"/>
            <a:endCxn id="7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2" name="Google Shape;772;p13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73" name="Google Shape;773;p135"/>
          <p:cNvCxnSpPr>
            <a:stCxn id="772" idx="6"/>
            <a:endCxn id="7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4" name="Google Shape;774;p13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75" name="Google Shape;775;p135"/>
          <p:cNvCxnSpPr>
            <a:stCxn id="7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6" name="Google Shape;776;p13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77" name="Google Shape;777;p135"/>
          <p:cNvCxnSpPr>
            <a:stCxn id="7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78" name="Google Shape;778;p13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79" name="Google Shape;779;p13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80" name="Google Shape;780;p135"/>
          <p:cNvCxnSpPr>
            <a:endCxn id="7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81" name="Google Shape;781;p13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Google Shape;782;p135"/>
          <p:cNvSpPr/>
          <p:nvPr/>
        </p:nvSpPr>
        <p:spPr>
          <a:xfrm>
            <a:off x="113728" y="26650"/>
            <a:ext cx="38814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  <a:endParaRPr sz="1900"/>
          </a:p>
        </p:txBody>
      </p:sp>
      <p:sp>
        <p:nvSpPr>
          <p:cNvPr id="769" name="Google Shape;769;p13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Google Shape;787;p136"/>
          <p:cNvCxnSpPr>
            <a:stCxn id="788" idx="3"/>
            <a:endCxn id="789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89" name="Google Shape;789;p13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790" name="Google Shape;790;p136"/>
          <p:cNvCxnSpPr>
            <a:stCxn id="789" idx="6"/>
            <a:endCxn id="791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1" name="Google Shape;791;p13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792" name="Google Shape;792;p136"/>
          <p:cNvCxnSpPr>
            <a:stCxn id="791" idx="6"/>
            <a:endCxn id="793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3" name="Google Shape;793;p13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794" name="Google Shape;794;p136"/>
          <p:cNvCxnSpPr>
            <a:stCxn id="793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5" name="Google Shape;795;p13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796" name="Google Shape;796;p136"/>
          <p:cNvCxnSpPr>
            <a:stCxn id="795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797" name="Google Shape;797;p13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98" name="Google Shape;798;p13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9" name="Google Shape;799;p136"/>
          <p:cNvCxnSpPr>
            <a:endCxn id="791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00" name="Google Shape;800;p13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Google Shape;801;p13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Google Shape;802;p13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3" name="Google Shape;803;p13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4" name="Google Shape;804;p13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05" name="Google Shape;805;p13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06" name="Google Shape;806;p13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788" name="Google Shape;788;p13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136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Forward pass, OK? Just follow (1), (2), (3) and (4)</a:t>
            </a:r>
            <a:endParaRPr/>
          </a:p>
        </p:txBody>
      </p:sp>
      <p:sp>
        <p:nvSpPr>
          <p:cNvPr id="808" name="Google Shape;808;p13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9" name="Google Shape;809;p136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10" name="Google Shape;810;p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6" name="Google Shape;816;p137"/>
          <p:cNvCxnSpPr>
            <a:stCxn id="817" idx="3"/>
            <a:endCxn id="81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18" name="Google Shape;818;p13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19" name="Google Shape;819;p137"/>
          <p:cNvCxnSpPr>
            <a:stCxn id="818" idx="6"/>
            <a:endCxn id="82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0" name="Google Shape;820;p13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21" name="Google Shape;821;p137"/>
          <p:cNvCxnSpPr>
            <a:stCxn id="820" idx="6"/>
            <a:endCxn id="82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2" name="Google Shape;822;p13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23" name="Google Shape;823;p137"/>
          <p:cNvCxnSpPr>
            <a:stCxn id="82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4" name="Google Shape;824;p13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25" name="Google Shape;825;p137"/>
          <p:cNvCxnSpPr>
            <a:stCxn id="82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26" name="Google Shape;826;p13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7" name="Google Shape;827;p13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28" name="Google Shape;828;p137"/>
          <p:cNvCxnSpPr>
            <a:endCxn id="82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29" name="Google Shape;829;p13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0" name="Google Shape;830;p13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Google Shape;831;p13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2" name="Google Shape;832;p13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13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34" name="Google Shape;834;p13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35" name="Google Shape;835;p13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17" name="Google Shape;817;p13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Google Shape;836;p137"/>
          <p:cNvSpPr txBox="1"/>
          <p:nvPr>
            <p:ph idx="1" type="body"/>
          </p:nvPr>
        </p:nvSpPr>
        <p:spPr>
          <a:xfrm>
            <a:off x="892969" y="2303965"/>
            <a:ext cx="7358100" cy="944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3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38" name="Google Shape;838;p137"/>
          <p:cNvGrpSpPr/>
          <p:nvPr/>
        </p:nvGrpSpPr>
        <p:grpSpPr>
          <a:xfrm>
            <a:off x="1291798" y="1874125"/>
            <a:ext cx="6516204" cy="1000200"/>
            <a:chOff x="1291798" y="1874125"/>
            <a:chExt cx="6516204" cy="1000200"/>
          </a:xfrm>
        </p:grpSpPr>
        <p:pic>
          <p:nvPicPr>
            <p:cNvPr id="839" name="Google Shape;839;p1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1" name="Google Shape;841;p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0701" y="3818400"/>
            <a:ext cx="5089224" cy="34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138"/>
          <p:cNvCxnSpPr>
            <a:stCxn id="847" idx="3"/>
            <a:endCxn id="848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48" name="Google Shape;848;p13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49" name="Google Shape;849;p138"/>
          <p:cNvCxnSpPr>
            <a:stCxn id="848" idx="6"/>
            <a:endCxn id="850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0" name="Google Shape;850;p13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51" name="Google Shape;851;p138"/>
          <p:cNvCxnSpPr>
            <a:stCxn id="850" idx="6"/>
            <a:endCxn id="852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2" name="Google Shape;852;p13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53" name="Google Shape;853;p138"/>
          <p:cNvCxnSpPr>
            <a:stCxn id="852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4" name="Google Shape;854;p13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55" name="Google Shape;855;p138"/>
          <p:cNvCxnSpPr>
            <a:stCxn id="854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56" name="Google Shape;856;p13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7" name="Google Shape;857;p13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8" name="Google Shape;858;p138"/>
          <p:cNvCxnSpPr>
            <a:endCxn id="850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59" name="Google Shape;859;p13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3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1" name="Google Shape;861;p13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13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63" name="Google Shape;863;p13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64" name="Google Shape;864;p13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47" name="Google Shape;847;p13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5" name="Google Shape;865;p138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3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Google Shape;867;p13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68" name="Google Shape;868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1330" y="2303991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5"/>
          <p:cNvSpPr txBox="1"/>
          <p:nvPr/>
        </p:nvSpPr>
        <p:spPr>
          <a:xfrm>
            <a:off x="0" y="0"/>
            <a:ext cx="6482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85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But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FFFF"/>
                </a:solidFill>
              </a:rPr>
              <a:t>it doesn’t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4" name="Google Shape;354;p85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3" name="Google Shape;873;p139"/>
          <p:cNvCxnSpPr>
            <a:stCxn id="874" idx="3"/>
            <a:endCxn id="875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5" name="Google Shape;875;p13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876" name="Google Shape;876;p139"/>
          <p:cNvCxnSpPr>
            <a:stCxn id="875" idx="6"/>
            <a:endCxn id="877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7" name="Google Shape;877;p13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878" name="Google Shape;878;p139"/>
          <p:cNvCxnSpPr>
            <a:stCxn id="877" idx="6"/>
            <a:endCxn id="879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79" name="Google Shape;879;p13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880" name="Google Shape;880;p139"/>
          <p:cNvCxnSpPr>
            <a:stCxn id="879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1" name="Google Shape;881;p13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882" name="Google Shape;882;p139"/>
          <p:cNvCxnSpPr>
            <a:stCxn id="881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83" name="Google Shape;883;p13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4" name="Google Shape;884;p13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5" name="Google Shape;885;p139"/>
          <p:cNvCxnSpPr>
            <a:endCxn id="877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86" name="Google Shape;886;p13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7" name="Google Shape;887;p13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890" name="Google Shape;890;p13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91" name="Google Shape;891;p13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sp>
        <p:nvSpPr>
          <p:cNvPr id="874" name="Google Shape;874;p13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2" name="Google Shape;892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695" y="756144"/>
            <a:ext cx="818601" cy="2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39"/>
          <p:cNvSpPr txBox="1"/>
          <p:nvPr>
            <p:ph idx="1" type="body"/>
          </p:nvPr>
        </p:nvSpPr>
        <p:spPr>
          <a:xfrm>
            <a:off x="498480" y="2410356"/>
            <a:ext cx="8147100" cy="1976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Let’s do back propagation!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will be given. What would be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 We can use the chain rule.</a:t>
            </a:r>
            <a:endParaRPr/>
          </a:p>
        </p:txBody>
      </p:sp>
      <p:pic>
        <p:nvPicPr>
          <p:cNvPr id="895" name="Google Shape;895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570" y="3326761"/>
            <a:ext cx="579498" cy="4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6492" y="3326762"/>
            <a:ext cx="685803" cy="451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13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898" name="Google Shape;898;p13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cxnSp>
        <p:nvCxnSpPr>
          <p:cNvPr id="899" name="Google Shape;899;p139"/>
          <p:cNvCxnSpPr>
            <a:stCxn id="892" idx="2"/>
            <a:endCxn id="900" idx="2"/>
          </p:cNvCxnSpPr>
          <p:nvPr/>
        </p:nvCxnSpPr>
        <p:spPr>
          <a:xfrm rot="5400000">
            <a:off x="5152879" y="93632"/>
            <a:ext cx="74100" cy="1785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00" name="Google Shape;900;p139"/>
          <p:cNvSpPr/>
          <p:nvPr/>
        </p:nvSpPr>
        <p:spPr>
          <a:xfrm>
            <a:off x="4174014" y="882299"/>
            <a:ext cx="246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3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3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3" name="Google Shape;903;p1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8018" y="2026366"/>
            <a:ext cx="1911682" cy="6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8" name="Google Shape;908;p140"/>
          <p:cNvCxnSpPr>
            <a:stCxn id="909" idx="3"/>
            <a:endCxn id="91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0" name="Google Shape;910;p14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11" name="Google Shape;911;p140"/>
          <p:cNvCxnSpPr>
            <a:stCxn id="910" idx="6"/>
            <a:endCxn id="91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2" name="Google Shape;912;p14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13" name="Google Shape;913;p140"/>
          <p:cNvCxnSpPr>
            <a:stCxn id="912" idx="6"/>
            <a:endCxn id="91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4" name="Google Shape;914;p14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15" name="Google Shape;915;p140"/>
          <p:cNvCxnSpPr>
            <a:stCxn id="91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6" name="Google Shape;916;p14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17" name="Google Shape;917;p140"/>
          <p:cNvCxnSpPr>
            <a:stCxn id="91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18" name="Google Shape;918;p14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9" name="Google Shape;919;p14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0" name="Google Shape;920;p140"/>
          <p:cNvCxnSpPr>
            <a:endCxn id="91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21" name="Google Shape;921;p14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14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3" name="Google Shape;923;p14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4" name="Google Shape;924;p14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25" name="Google Shape;925;p14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26" name="Google Shape;926;p14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27" name="Google Shape;927;p14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928" name="Google Shape;928;p14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09" name="Google Shape;909;p14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29" name="Google Shape;929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40"/>
          <p:cNvSpPr txBox="1"/>
          <p:nvPr>
            <p:ph idx="1" type="body"/>
          </p:nvPr>
        </p:nvSpPr>
        <p:spPr>
          <a:xfrm>
            <a:off x="278455" y="2579317"/>
            <a:ext cx="8688600" cy="4581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In the same manner, we can get back prop (4), (3), (1) and (1)!</a:t>
            </a:r>
            <a:endParaRPr/>
          </a:p>
        </p:txBody>
      </p:sp>
      <p:sp>
        <p:nvSpPr>
          <p:cNvPr id="935" name="Google Shape;935;p14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6" name="Google Shape;936;p14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1" name="Google Shape;941;p141"/>
          <p:cNvCxnSpPr>
            <a:stCxn id="942" idx="3"/>
            <a:endCxn id="943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3" name="Google Shape;943;p141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44" name="Google Shape;944;p141"/>
          <p:cNvCxnSpPr>
            <a:stCxn id="943" idx="6"/>
            <a:endCxn id="945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5" name="Google Shape;945;p141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46" name="Google Shape;946;p141"/>
          <p:cNvCxnSpPr>
            <a:stCxn id="945" idx="6"/>
            <a:endCxn id="947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7" name="Google Shape;947;p141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48" name="Google Shape;948;p141"/>
          <p:cNvCxnSpPr>
            <a:stCxn id="947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49" name="Google Shape;949;p141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50" name="Google Shape;950;p141"/>
          <p:cNvCxnSpPr>
            <a:stCxn id="949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51" name="Google Shape;951;p141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52" name="Google Shape;952;p141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3" name="Google Shape;953;p141"/>
          <p:cNvCxnSpPr>
            <a:endCxn id="945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54" name="Google Shape;954;p141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141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141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57" name="Google Shape;957;p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41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0" name="Google Shape;960;p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41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962" name="Google Shape;962;p141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963" name="Google Shape;963;p141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64" name="Google Shape;964;p141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965" name="Google Shape;965;p141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942" name="Google Shape;942;p141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6" name="Google Shape;96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41"/>
          <p:cNvSpPr txBox="1"/>
          <p:nvPr>
            <p:ph idx="1" type="body"/>
          </p:nvPr>
        </p:nvSpPr>
        <p:spPr>
          <a:xfrm>
            <a:off x="517650" y="3744273"/>
            <a:ext cx="8147100" cy="5559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These derivatives for each gate will be given. </a:t>
            </a:r>
            <a:endParaRPr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We can just use them in the chain rule.</a:t>
            </a:r>
            <a:endParaRPr/>
          </a:p>
        </p:txBody>
      </p:sp>
      <p:sp>
        <p:nvSpPr>
          <p:cNvPr id="972" name="Google Shape;972;p141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3" name="Google Shape;973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41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Google Shape;979;p142"/>
          <p:cNvCxnSpPr>
            <a:stCxn id="980" idx="3"/>
            <a:endCxn id="98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1" name="Google Shape;981;p142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982" name="Google Shape;982;p142"/>
          <p:cNvCxnSpPr>
            <a:stCxn id="981" idx="6"/>
            <a:endCxn id="98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3" name="Google Shape;983;p142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984" name="Google Shape;984;p142"/>
          <p:cNvCxnSpPr>
            <a:stCxn id="983" idx="6"/>
            <a:endCxn id="98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5" name="Google Shape;985;p142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986" name="Google Shape;986;p142"/>
          <p:cNvCxnSpPr>
            <a:stCxn id="98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87" name="Google Shape;987;p142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988" name="Google Shape;988;p142"/>
          <p:cNvCxnSpPr>
            <a:stCxn id="98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989" name="Google Shape;989;p142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90" name="Google Shape;990;p142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91" name="Google Shape;991;p142"/>
          <p:cNvCxnSpPr>
            <a:endCxn id="98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92" name="Google Shape;992;p142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3" name="Google Shape;993;p142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4" name="Google Shape;994;p142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95" name="Google Shape;995;p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42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8" name="Google Shape;998;p1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42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00" name="Google Shape;1000;p142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01" name="Google Shape;1001;p142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02" name="Google Shape;1002;p142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03" name="Google Shape;1003;p142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04" name="Google Shape;1004;p142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05" name="Google Shape;1005;p142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980" name="Google Shape;980;p142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6" name="Google Shape;1006;p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142"/>
          <p:cNvCxnSpPr>
            <a:stCxn id="1012" idx="3"/>
            <a:endCxn id="998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13" name="Google Shape;1013;p142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14" name="Google Shape;1014;p142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pic>
        <p:nvPicPr>
          <p:cNvPr id="1015" name="Google Shape;1015;p1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42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8" name="Google Shape;1018;p1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42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0" name="Google Shape;1020;p142"/>
          <p:cNvSpPr txBox="1"/>
          <p:nvPr/>
        </p:nvSpPr>
        <p:spPr>
          <a:xfrm>
            <a:off x="1432550" y="2776600"/>
            <a:ext cx="2448300" cy="5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5" name="Google Shape;1025;p143"/>
          <p:cNvCxnSpPr>
            <a:stCxn id="1026" idx="3"/>
            <a:endCxn id="1027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27" name="Google Shape;1027;p143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28" name="Google Shape;1028;p143"/>
          <p:cNvCxnSpPr>
            <a:stCxn id="1027" idx="6"/>
            <a:endCxn id="1029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29" name="Google Shape;1029;p143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30" name="Google Shape;1030;p143"/>
          <p:cNvCxnSpPr>
            <a:stCxn id="1029" idx="6"/>
            <a:endCxn id="1031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1" name="Google Shape;1031;p143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32" name="Google Shape;1032;p143"/>
          <p:cNvCxnSpPr>
            <a:stCxn id="1031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3" name="Google Shape;1033;p143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34" name="Google Shape;1034;p143"/>
          <p:cNvCxnSpPr>
            <a:stCxn id="1033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035" name="Google Shape;1035;p143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6" name="Google Shape;1036;p143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37" name="Google Shape;1037;p143"/>
          <p:cNvCxnSpPr>
            <a:endCxn id="1029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38" name="Google Shape;1038;p143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9" name="Google Shape;1039;p143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Google Shape;1040;p143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1" name="Google Shape;1041;p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43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4" name="Google Shape;1044;p1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43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46" name="Google Shape;1046;p143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47" name="Google Shape;1047;p143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48" name="Google Shape;1048;p143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49" name="Google Shape;1049;p143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50" name="Google Shape;1050;p143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51" name="Google Shape;1051;p143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26" name="Google Shape;1026;p143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2" name="Google Shape;1052;p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143"/>
          <p:cNvCxnSpPr>
            <a:stCxn id="1058" idx="3"/>
            <a:endCxn id="1044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9" name="Google Shape;1059;p143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060" name="Google Shape;1060;p143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061" name="Google Shape;1061;p143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62" name="Google Shape;1062;p143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063" name="Google Shape;1063;p1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43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66" name="Google Shape;1066;p1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43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Google Shape;1072;p144"/>
          <p:cNvCxnSpPr>
            <a:stCxn id="1073" idx="3"/>
            <a:endCxn id="107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4" name="Google Shape;1074;p144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075" name="Google Shape;1075;p144"/>
          <p:cNvCxnSpPr>
            <a:stCxn id="1074" idx="6"/>
            <a:endCxn id="107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6" name="Google Shape;1076;p144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077" name="Google Shape;1077;p144"/>
          <p:cNvCxnSpPr>
            <a:stCxn id="1076" idx="6"/>
            <a:endCxn id="107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8" name="Google Shape;1078;p144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079" name="Google Shape;1079;p144"/>
          <p:cNvCxnSpPr>
            <a:stCxn id="107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0" name="Google Shape;1080;p144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081" name="Google Shape;1081;p144"/>
          <p:cNvCxnSpPr>
            <a:stCxn id="108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082" name="Google Shape;1082;p144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3" name="Google Shape;1083;p144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4" name="Google Shape;1084;p144"/>
          <p:cNvCxnSpPr>
            <a:endCxn id="107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85" name="Google Shape;1085;p144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6" name="Google Shape;1086;p144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Google Shape;1087;p144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88" name="Google Shape;1088;p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44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Google Shape;1091;p1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44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093" name="Google Shape;1093;p144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094" name="Google Shape;1094;p144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095" name="Google Shape;1095;p144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96" name="Google Shape;1096;p144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097" name="Google Shape;1097;p144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098" name="Google Shape;1098;p144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073" name="Google Shape;1073;p144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99" name="Google Shape;1099;p1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144"/>
          <p:cNvCxnSpPr>
            <a:stCxn id="1105" idx="3"/>
            <a:endCxn id="1091" idx="1"/>
          </p:cNvCxnSpPr>
          <p:nvPr/>
        </p:nvCxnSpPr>
        <p:spPr>
          <a:xfrm>
            <a:off x="2082187" y="2499880"/>
            <a:ext cx="3668700" cy="57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6" name="Google Shape;1106;p144"/>
          <p:cNvSpPr txBox="1"/>
          <p:nvPr/>
        </p:nvSpPr>
        <p:spPr>
          <a:xfrm>
            <a:off x="3703482" y="2320332"/>
            <a:ext cx="1476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from the pre computed derivative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1107" name="Google Shape;1107;p144"/>
          <p:cNvSpPr txBox="1"/>
          <p:nvPr>
            <p:ph idx="1" type="body"/>
          </p:nvPr>
        </p:nvSpPr>
        <p:spPr>
          <a:xfrm>
            <a:off x="3063445" y="3918151"/>
            <a:ext cx="5922000" cy="9294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Just apply them one by one and solve each derivative one by one!</a:t>
            </a:r>
            <a:endParaRPr/>
          </a:p>
        </p:txBody>
      </p:sp>
      <p:cxnSp>
        <p:nvCxnSpPr>
          <p:cNvPr id="1108" name="Google Shape;1108;p144"/>
          <p:cNvCxnSpPr/>
          <p:nvPr/>
        </p:nvCxnSpPr>
        <p:spPr>
          <a:xfrm>
            <a:off x="4026226" y="3163561"/>
            <a:ext cx="1759200" cy="17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9" name="Google Shape;1109;p144"/>
          <p:cNvSpPr txBox="1"/>
          <p:nvPr/>
        </p:nvSpPr>
        <p:spPr>
          <a:xfrm>
            <a:off x="4957770" y="3319260"/>
            <a:ext cx="58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Given </a:t>
            </a:r>
            <a:endParaRPr sz="900">
              <a:solidFill>
                <a:srgbClr val="6AA84F"/>
              </a:solidFill>
            </a:endParaRPr>
          </a:p>
        </p:txBody>
      </p:sp>
      <p:pic>
        <p:nvPicPr>
          <p:cNvPr id="1110" name="Google Shape;1110;p1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2278" y="4574496"/>
            <a:ext cx="2727649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44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16" name="Google Shape;1116;p1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94752" y="3182467"/>
            <a:ext cx="2223257" cy="270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44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Google Shape;1122;p145"/>
          <p:cNvCxnSpPr>
            <a:stCxn id="1123" idx="3"/>
            <a:endCxn id="1124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4" name="Google Shape;1124;p145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25" name="Google Shape;1125;p145"/>
          <p:cNvCxnSpPr>
            <a:stCxn id="1124" idx="6"/>
            <a:endCxn id="1126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6" name="Google Shape;1126;p145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27" name="Google Shape;1127;p145"/>
          <p:cNvCxnSpPr>
            <a:stCxn id="1126" idx="6"/>
            <a:endCxn id="1128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28" name="Google Shape;1128;p145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29" name="Google Shape;1129;p145"/>
          <p:cNvCxnSpPr>
            <a:stCxn id="1128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0" name="Google Shape;1130;p145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31" name="Google Shape;1131;p145"/>
          <p:cNvCxnSpPr>
            <a:stCxn id="1130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32" name="Google Shape;1132;p145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3" name="Google Shape;1133;p145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34" name="Google Shape;1134;p145"/>
          <p:cNvCxnSpPr>
            <a:endCxn id="1126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35" name="Google Shape;1135;p145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Google Shape;1136;p145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7" name="Google Shape;1137;p145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38" name="Google Shape;1138;p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45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41" name="Google Shape;1141;p1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45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44" name="Google Shape;1144;p145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45" name="Google Shape;1145;p145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46" name="Google Shape;1146;p145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47" name="Google Shape;1147;p145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48" name="Google Shape;1148;p145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149" name="Google Shape;1149;p145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23" name="Google Shape;1123;p145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0" name="Google Shape;1150;p1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45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56" name="Google Shape;1156;p1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45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1" name="Google Shape;1161;p14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45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4" name="Google Shape;1164;p145"/>
          <p:cNvSpPr txBox="1"/>
          <p:nvPr/>
        </p:nvSpPr>
        <p:spPr>
          <a:xfrm>
            <a:off x="4390325" y="4538363"/>
            <a:ext cx="80691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Matrix: </a:t>
            </a:r>
            <a:r>
              <a:rPr lang="en"/>
              <a:t>http://cs231n.github.io/optimization-2/#staged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9" name="Google Shape;1169;p146"/>
          <p:cNvCxnSpPr>
            <a:stCxn id="1170" idx="3"/>
            <a:endCxn id="117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1" name="Google Shape;1171;p146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172" name="Google Shape;1172;p146"/>
          <p:cNvCxnSpPr>
            <a:stCxn id="1171" idx="6"/>
            <a:endCxn id="117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3" name="Google Shape;1173;p146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174" name="Google Shape;1174;p146"/>
          <p:cNvCxnSpPr>
            <a:stCxn id="1173" idx="6"/>
            <a:endCxn id="117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5" name="Google Shape;1175;p146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176" name="Google Shape;1176;p146"/>
          <p:cNvCxnSpPr>
            <a:stCxn id="117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77" name="Google Shape;1177;p146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178" name="Google Shape;1178;p146"/>
          <p:cNvCxnSpPr>
            <a:stCxn id="117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179" name="Google Shape;1179;p146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80" name="Google Shape;1180;p146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1" name="Google Shape;1181;p146"/>
          <p:cNvCxnSpPr>
            <a:endCxn id="117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82" name="Google Shape;1182;p146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146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4" name="Google Shape;1184;p146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5" name="Google Shape;1185;p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46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Google Shape;1188;p1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46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191" name="Google Shape;1191;p146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192" name="Google Shape;1192;p146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Google Shape;1193;p146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194" name="Google Shape;1194;p146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195" name="Google Shape;1195;p146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96" name="Google Shape;1196;p146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197" name="Google Shape;1197;p146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198" name="Google Shape;1198;p146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170" name="Google Shape;1170;p146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99" name="Google Shape;1199;p1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46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Matrix</a:t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207" name="Google Shape;1207;p1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46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2" name="Google Shape;1212;p14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593750" y="2725525"/>
            <a:ext cx="3234300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4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46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Google Shape;1219;p147"/>
          <p:cNvCxnSpPr>
            <a:stCxn id="1220" idx="3"/>
            <a:endCxn id="122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1" name="Google Shape;1221;p147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22" name="Google Shape;1222;p147"/>
          <p:cNvCxnSpPr>
            <a:stCxn id="1221" idx="6"/>
            <a:endCxn id="122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3" name="Google Shape;1223;p147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24" name="Google Shape;1224;p147"/>
          <p:cNvCxnSpPr>
            <a:stCxn id="1223" idx="6"/>
            <a:endCxn id="122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5" name="Google Shape;1225;p147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26" name="Google Shape;1226;p147"/>
          <p:cNvCxnSpPr>
            <a:stCxn id="122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27" name="Google Shape;1227;p147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28" name="Google Shape;1228;p147"/>
          <p:cNvCxnSpPr>
            <a:stCxn id="122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29" name="Google Shape;1229;p147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0" name="Google Shape;1230;p147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1" name="Google Shape;1231;p147"/>
          <p:cNvCxnSpPr>
            <a:endCxn id="122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2" name="Google Shape;1232;p147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3" name="Google Shape;1233;p147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4" name="Google Shape;1234;p147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35" name="Google Shape;1235;p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5450" y="2607833"/>
            <a:ext cx="15585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9233" y="2299355"/>
            <a:ext cx="1551300" cy="2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47"/>
          <p:cNvSpPr/>
          <p:nvPr/>
        </p:nvSpPr>
        <p:spPr>
          <a:xfrm>
            <a:off x="5593748" y="2232383"/>
            <a:ext cx="3234300" cy="13164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8" name="Google Shape;1238;p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50887" y="2965780"/>
            <a:ext cx="29199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5445" y="3215293"/>
            <a:ext cx="2637000" cy="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47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41" name="Google Shape;1241;p147"/>
          <p:cNvSpPr/>
          <p:nvPr/>
        </p:nvSpPr>
        <p:spPr>
          <a:xfrm>
            <a:off x="5573105" y="1862861"/>
            <a:ext cx="2240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900"/>
          </a:p>
        </p:txBody>
      </p:sp>
      <p:sp>
        <p:nvSpPr>
          <p:cNvPr id="1242" name="Google Shape;1242;p147"/>
          <p:cNvSpPr/>
          <p:nvPr/>
        </p:nvSpPr>
        <p:spPr>
          <a:xfrm>
            <a:off x="5652859" y="4011259"/>
            <a:ext cx="3234300" cy="10689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3" name="Google Shape;1243;p147"/>
          <p:cNvSpPr/>
          <p:nvPr/>
        </p:nvSpPr>
        <p:spPr>
          <a:xfrm>
            <a:off x="5630902" y="3672918"/>
            <a:ext cx="32781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900"/>
          </a:p>
        </p:txBody>
      </p:sp>
      <p:sp>
        <p:nvSpPr>
          <p:cNvPr id="1244" name="Google Shape;1244;p147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45" name="Google Shape;1245;p147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46" name="Google Shape;1246;p147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47" name="Google Shape;1247;p147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248" name="Google Shape;1248;p147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20" name="Google Shape;1220;p147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9" name="Google Shape;1249;p1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2869" y="4153847"/>
            <a:ext cx="1002531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68539" y="4626242"/>
            <a:ext cx="898657" cy="347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47"/>
          <p:cNvSpPr txBox="1"/>
          <p:nvPr>
            <p:ph idx="1" type="body"/>
          </p:nvPr>
        </p:nvSpPr>
        <p:spPr>
          <a:xfrm>
            <a:off x="5538322" y="1871991"/>
            <a:ext cx="3311700" cy="174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-177800" lvl="0" marL="29210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" sz="2100"/>
              <a:t>Done! Let’s update our network using derivatives!</a:t>
            </a:r>
            <a:endParaRPr sz="2100"/>
          </a:p>
        </p:txBody>
      </p:sp>
      <p:pic>
        <p:nvPicPr>
          <p:cNvPr id="1257" name="Google Shape;1257;p1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47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2" name="Google Shape;1262;p1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47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Google Shape;1268;p148"/>
          <p:cNvCxnSpPr>
            <a:stCxn id="1269" idx="3"/>
            <a:endCxn id="1270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0" name="Google Shape;1270;p148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271" name="Google Shape;1271;p148"/>
          <p:cNvCxnSpPr>
            <a:stCxn id="1270" idx="6"/>
            <a:endCxn id="1272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2" name="Google Shape;1272;p148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273" name="Google Shape;1273;p148"/>
          <p:cNvCxnSpPr>
            <a:stCxn id="1272" idx="6"/>
            <a:endCxn id="1274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4" name="Google Shape;1274;p148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275" name="Google Shape;1275;p148"/>
          <p:cNvCxnSpPr>
            <a:stCxn id="1274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6" name="Google Shape;1276;p148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277" name="Google Shape;1277;p148"/>
          <p:cNvCxnSpPr>
            <a:stCxn id="1276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278" name="Google Shape;1278;p148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79" name="Google Shape;1279;p148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80" name="Google Shape;1280;p148"/>
          <p:cNvCxnSpPr>
            <a:endCxn id="1272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81" name="Google Shape;1281;p148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2" name="Google Shape;1282;p148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3" name="Google Shape;1283;p148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4" name="Google Shape;1284;p148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285" name="Google Shape;1285;p148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286" name="Google Shape;1286;p148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87" name="Google Shape;1287;p148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288" name="Google Shape;1288;p148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289" name="Google Shape;1289;p148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269" name="Google Shape;1269;p148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90" name="Google Shape;1290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48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0" name="Google Shape;1300;p1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48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2" name="Google Shape;1302;p1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48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title"/>
          </p:nvPr>
        </p:nvSpPr>
        <p:spPr>
          <a:xfrm>
            <a:off x="5705400" y="58100"/>
            <a:ext cx="34386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But 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>
                <a:solidFill>
                  <a:srgbClr val="FF0000"/>
                </a:solidFill>
              </a:rPr>
              <a:t>it doesn’t work!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0" name="Google Shape;360;p86"/>
          <p:cNvSpPr txBox="1"/>
          <p:nvPr/>
        </p:nvSpPr>
        <p:spPr>
          <a:xfrm>
            <a:off x="0" y="0"/>
            <a:ext cx="709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86"/>
          <p:cNvSpPr txBox="1"/>
          <p:nvPr/>
        </p:nvSpPr>
        <p:spPr>
          <a:xfrm>
            <a:off x="6942775" y="2465225"/>
            <a:ext cx="1558800" cy="2495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362" name="Google Shape;362;p86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Google Shape;1309;p149"/>
          <p:cNvCxnSpPr>
            <a:stCxn id="1310" idx="3"/>
            <a:endCxn id="1311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1" name="Google Shape;1311;p149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12" name="Google Shape;1312;p149"/>
          <p:cNvCxnSpPr>
            <a:stCxn id="1311" idx="6"/>
            <a:endCxn id="1313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3" name="Google Shape;1313;p149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14" name="Google Shape;1314;p149"/>
          <p:cNvCxnSpPr>
            <a:stCxn id="1313" idx="6"/>
            <a:endCxn id="1315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5" name="Google Shape;1315;p149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16" name="Google Shape;1316;p149"/>
          <p:cNvCxnSpPr>
            <a:stCxn id="1315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17" name="Google Shape;1317;p149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18" name="Google Shape;1318;p149"/>
          <p:cNvCxnSpPr>
            <a:stCxn id="1317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19" name="Google Shape;1319;p149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0" name="Google Shape;1320;p149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1" name="Google Shape;1321;p149"/>
          <p:cNvCxnSpPr>
            <a:endCxn id="1313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2" name="Google Shape;1322;p149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149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149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149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26" name="Google Shape;1326;p149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27" name="Google Shape;1327;p149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8" name="Google Shape;1328;p149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29" name="Google Shape;1329;p149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330" name="Google Shape;1330;p149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10" name="Google Shape;1310;p149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1" name="Google Shape;1331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49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1" name="Google Shape;1341;p1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9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3" name="Google Shape;1343;p1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49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0" name="Google Shape;1350;p150"/>
          <p:cNvCxnSpPr>
            <a:stCxn id="1351" idx="3"/>
            <a:endCxn id="1352" idx="2"/>
          </p:cNvCxnSpPr>
          <p:nvPr/>
        </p:nvCxnSpPr>
        <p:spPr>
          <a:xfrm flipH="1" rot="10800000">
            <a:off x="821401" y="688188"/>
            <a:ext cx="610800" cy="12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2" name="Google Shape;1352;p150"/>
          <p:cNvSpPr/>
          <p:nvPr/>
        </p:nvSpPr>
        <p:spPr>
          <a:xfrm>
            <a:off x="1432178" y="514437"/>
            <a:ext cx="506400" cy="3477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900"/>
          </a:p>
        </p:txBody>
      </p:sp>
      <p:cxnSp>
        <p:nvCxnSpPr>
          <p:cNvPr id="1353" name="Google Shape;1353;p150"/>
          <p:cNvCxnSpPr>
            <a:stCxn id="1352" idx="6"/>
            <a:endCxn id="1354" idx="2"/>
          </p:cNvCxnSpPr>
          <p:nvPr/>
        </p:nvCxnSpPr>
        <p:spPr>
          <a:xfrm flipH="1" rot="10800000">
            <a:off x="1938578" y="680187"/>
            <a:ext cx="1169700" cy="8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4" name="Google Shape;1354;p150"/>
          <p:cNvSpPr/>
          <p:nvPr/>
        </p:nvSpPr>
        <p:spPr>
          <a:xfrm>
            <a:off x="3108234" y="490298"/>
            <a:ext cx="506400" cy="379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900"/>
          </a:p>
        </p:txBody>
      </p:sp>
      <p:cxnSp>
        <p:nvCxnSpPr>
          <p:cNvPr id="1355" name="Google Shape;1355;p150"/>
          <p:cNvCxnSpPr>
            <a:stCxn id="1354" idx="6"/>
            <a:endCxn id="1356" idx="2"/>
          </p:cNvCxnSpPr>
          <p:nvPr/>
        </p:nvCxnSpPr>
        <p:spPr>
          <a:xfrm>
            <a:off x="3614634" y="680198"/>
            <a:ext cx="997800" cy="3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6" name="Google Shape;1356;p150"/>
          <p:cNvSpPr/>
          <p:nvPr/>
        </p:nvSpPr>
        <p:spPr>
          <a:xfrm>
            <a:off x="4612394" y="488070"/>
            <a:ext cx="582300" cy="3918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900"/>
          </a:p>
        </p:txBody>
      </p:sp>
      <p:cxnSp>
        <p:nvCxnSpPr>
          <p:cNvPr id="1357" name="Google Shape;1357;p150"/>
          <p:cNvCxnSpPr>
            <a:stCxn id="1356" idx="6"/>
          </p:cNvCxnSpPr>
          <p:nvPr/>
        </p:nvCxnSpPr>
        <p:spPr>
          <a:xfrm flipH="1" rot="10800000">
            <a:off x="5194694" y="680370"/>
            <a:ext cx="1931700" cy="3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8" name="Google Shape;1358;p150"/>
          <p:cNvSpPr/>
          <p:nvPr/>
        </p:nvSpPr>
        <p:spPr>
          <a:xfrm>
            <a:off x="7141139" y="490297"/>
            <a:ext cx="506400" cy="379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1100"/>
          </a:p>
        </p:txBody>
      </p:sp>
      <p:cxnSp>
        <p:nvCxnSpPr>
          <p:cNvPr id="1359" name="Google Shape;1359;p150"/>
          <p:cNvCxnSpPr>
            <a:stCxn id="1358" idx="6"/>
          </p:cNvCxnSpPr>
          <p:nvPr/>
        </p:nvCxnSpPr>
        <p:spPr>
          <a:xfrm>
            <a:off x="7647539" y="680197"/>
            <a:ext cx="614400" cy="45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60" name="Google Shape;1360;p150"/>
          <p:cNvCxnSpPr/>
          <p:nvPr/>
        </p:nvCxnSpPr>
        <p:spPr>
          <a:xfrm rot="10800000">
            <a:off x="1652884" y="866379"/>
            <a:ext cx="0" cy="274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1" name="Google Shape;1361;p150"/>
          <p:cNvSpPr/>
          <p:nvPr/>
        </p:nvSpPr>
        <p:spPr>
          <a:xfrm>
            <a:off x="1508741" y="1137085"/>
            <a:ext cx="24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62" name="Google Shape;1362;p150"/>
          <p:cNvCxnSpPr>
            <a:endCxn id="1354" idx="4"/>
          </p:cNvCxnSpPr>
          <p:nvPr/>
        </p:nvCxnSpPr>
        <p:spPr>
          <a:xfrm rot="10800000">
            <a:off x="3361434" y="870098"/>
            <a:ext cx="5100" cy="270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3" name="Google Shape;1363;p150"/>
          <p:cNvSpPr/>
          <p:nvPr/>
        </p:nvSpPr>
        <p:spPr>
          <a:xfrm flipH="1">
            <a:off x="3185519" y="1153729"/>
            <a:ext cx="375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4" name="Google Shape;1364;p150"/>
          <p:cNvSpPr/>
          <p:nvPr/>
        </p:nvSpPr>
        <p:spPr>
          <a:xfrm>
            <a:off x="3526733" y="457682"/>
            <a:ext cx="10539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Google Shape;1365;p150"/>
          <p:cNvSpPr/>
          <p:nvPr/>
        </p:nvSpPr>
        <p:spPr>
          <a:xfrm>
            <a:off x="5094123" y="454926"/>
            <a:ext cx="19497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6" name="Google Shape;1366;p150"/>
          <p:cNvSpPr/>
          <p:nvPr/>
        </p:nvSpPr>
        <p:spPr>
          <a:xfrm>
            <a:off x="403041" y="1849778"/>
            <a:ext cx="31767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900"/>
          </a:p>
        </p:txBody>
      </p:sp>
      <p:sp>
        <p:nvSpPr>
          <p:cNvPr id="1367" name="Google Shape;1367;p150"/>
          <p:cNvSpPr/>
          <p:nvPr/>
        </p:nvSpPr>
        <p:spPr>
          <a:xfrm>
            <a:off x="113690" y="26638"/>
            <a:ext cx="1128300" cy="3081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1900"/>
          </a:p>
        </p:txBody>
      </p:sp>
      <p:cxnSp>
        <p:nvCxnSpPr>
          <p:cNvPr id="1368" name="Google Shape;1368;p150"/>
          <p:cNvCxnSpPr/>
          <p:nvPr/>
        </p:nvCxnSpPr>
        <p:spPr>
          <a:xfrm>
            <a:off x="1559769" y="190945"/>
            <a:ext cx="69288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69" name="Google Shape;1369;p150"/>
          <p:cNvSpPr/>
          <p:nvPr/>
        </p:nvSpPr>
        <p:spPr>
          <a:xfrm>
            <a:off x="4337448" y="-18010"/>
            <a:ext cx="772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900">
              <a:solidFill>
                <a:srgbClr val="AA7942"/>
              </a:solidFill>
            </a:endParaRPr>
          </a:p>
        </p:txBody>
      </p:sp>
      <p:cxnSp>
        <p:nvCxnSpPr>
          <p:cNvPr id="1370" name="Google Shape;1370;p150"/>
          <p:cNvCxnSpPr/>
          <p:nvPr/>
        </p:nvCxnSpPr>
        <p:spPr>
          <a:xfrm>
            <a:off x="814485" y="1664477"/>
            <a:ext cx="72546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1371" name="Google Shape;1371;p150"/>
          <p:cNvSpPr/>
          <p:nvPr/>
        </p:nvSpPr>
        <p:spPr>
          <a:xfrm>
            <a:off x="4048491" y="1636520"/>
            <a:ext cx="1476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900">
              <a:solidFill>
                <a:srgbClr val="0433FF"/>
              </a:solidFill>
            </a:endParaRPr>
          </a:p>
        </p:txBody>
      </p:sp>
      <p:sp>
        <p:nvSpPr>
          <p:cNvPr id="1351" name="Google Shape;1351;p150"/>
          <p:cNvSpPr/>
          <p:nvPr/>
        </p:nvSpPr>
        <p:spPr>
          <a:xfrm>
            <a:off x="278701" y="563388"/>
            <a:ext cx="542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" sz="1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72" name="Google Shape;1372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798" y="708130"/>
            <a:ext cx="309563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717" y="718927"/>
            <a:ext cx="818601" cy="2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041" y="1364739"/>
            <a:ext cx="760166" cy="23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0160" y="703002"/>
            <a:ext cx="760166" cy="23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764" y="1371081"/>
            <a:ext cx="818595" cy="2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5984" y="2325876"/>
            <a:ext cx="1324704" cy="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613" y="3555338"/>
            <a:ext cx="2474798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5984" y="4092161"/>
            <a:ext cx="2483764" cy="347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898" y="2851209"/>
            <a:ext cx="3423548" cy="3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50"/>
          <p:cNvSpPr/>
          <p:nvPr/>
        </p:nvSpPr>
        <p:spPr>
          <a:xfrm>
            <a:off x="1860697" y="446041"/>
            <a:ext cx="119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2" name="Google Shape;1382;p1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3664" y="4588800"/>
            <a:ext cx="3138781" cy="3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50"/>
          <p:cNvSpPr txBox="1"/>
          <p:nvPr/>
        </p:nvSpPr>
        <p:spPr>
          <a:xfrm>
            <a:off x="4006200" y="2706625"/>
            <a:ext cx="5083800" cy="237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tf.reduce_mean(d_b))]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4" name="Google Shape;1384;p1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79850" y="1853075"/>
            <a:ext cx="3582000" cy="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5474" y="2284428"/>
            <a:ext cx="2861345" cy="3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50"/>
          <p:cNvSpPr/>
          <p:nvPr/>
        </p:nvSpPr>
        <p:spPr>
          <a:xfrm>
            <a:off x="7465150" y="457675"/>
            <a:ext cx="174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3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" sz="13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3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</a:t>
            </a:r>
            <a:endParaRPr/>
          </a:p>
        </p:txBody>
      </p:sp>
      <p:sp>
        <p:nvSpPr>
          <p:cNvPr id="1392" name="Google Shape;1392;p151"/>
          <p:cNvSpPr txBox="1"/>
          <p:nvPr>
            <p:ph idx="1" type="body"/>
          </p:nvPr>
        </p:nvSpPr>
        <p:spPr>
          <a:xfrm>
            <a:off x="180200" y="1460000"/>
            <a:ext cx="89097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See more backprop code samples at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https://github.com/hunkim/DeepLearningZeroToAll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https://github.com/hunkim/DeepLearningZeroToAll/blob/master/lab-09-7-sigmoid_back_prop.py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Solve XOR using NN backprop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69" name="Google Shape;369;p87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87"/>
          <p:cNvSpPr txBox="1"/>
          <p:nvPr/>
        </p:nvSpPr>
        <p:spPr>
          <a:xfrm>
            <a:off x="5023250" y="4945075"/>
            <a:ext cx="45882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744" y="560818"/>
            <a:ext cx="3307500" cy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</a:t>
            </a:r>
            <a:endParaRPr/>
          </a:p>
        </p:txBody>
      </p:sp>
      <p:sp>
        <p:nvSpPr>
          <p:cNvPr id="377" name="Google Shape;377;p88"/>
          <p:cNvSpPr txBox="1"/>
          <p:nvPr/>
        </p:nvSpPr>
        <p:spPr>
          <a:xfrm>
            <a:off x="163400" y="1105800"/>
            <a:ext cx="80553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88"/>
          <p:cNvSpPr txBox="1"/>
          <p:nvPr/>
        </p:nvSpPr>
        <p:spPr>
          <a:xfrm>
            <a:off x="163400" y="2576800"/>
            <a:ext cx="8055300" cy="2272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88"/>
          <p:cNvSpPr txBox="1"/>
          <p:nvPr/>
        </p:nvSpPr>
        <p:spPr>
          <a:xfrm>
            <a:off x="4900550" y="4865425"/>
            <a:ext cx="4675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